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0" r:id="rId3"/>
    <p:sldId id="271" r:id="rId4"/>
    <p:sldId id="257" r:id="rId5"/>
    <p:sldId id="274" r:id="rId6"/>
    <p:sldId id="258" r:id="rId7"/>
    <p:sldId id="259" r:id="rId8"/>
    <p:sldId id="260" r:id="rId9"/>
    <p:sldId id="261" r:id="rId10"/>
    <p:sldId id="262" r:id="rId11"/>
    <p:sldId id="272" r:id="rId12"/>
    <p:sldId id="265" r:id="rId13"/>
    <p:sldId id="273" r:id="rId14"/>
    <p:sldId id="267" r:id="rId15"/>
    <p:sldId id="266" r:id="rId16"/>
    <p:sldId id="263" r:id="rId17"/>
    <p:sldId id="264" r:id="rId18"/>
    <p:sldId id="269" r:id="rId1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AC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Stijl, gemiddeld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Stijl, gemiddeld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72" autoAdjust="0"/>
    <p:restoredTop sz="93498" autoAdjust="0"/>
  </p:normalViewPr>
  <p:slideViewPr>
    <p:cSldViewPr snapToGrid="0" showGuides="1">
      <p:cViewPr varScale="1">
        <p:scale>
          <a:sx n="106" d="100"/>
          <a:sy n="106" d="100"/>
        </p:scale>
        <p:origin x="37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charset="0"/>
              </a:defRPr>
            </a:lvl1pPr>
          </a:lstStyle>
          <a:p>
            <a:fld id="{70DE778B-9043-6640-BE32-D65768C6815F}" type="datetimeFigureOut">
              <a:rPr lang="nl-NL" smtClean="0"/>
              <a:pPr/>
              <a:t>15-5-2020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charset="0"/>
              </a:defRPr>
            </a:lvl1pPr>
          </a:lstStyle>
          <a:p>
            <a:fld id="{06CED714-CD51-CB44-B8E3-B61CCFEF6695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89380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2AA1ACCD-1B90-CB47-98F4-5A02F0EE76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5" r="4412" b="13669"/>
          <a:stretch/>
        </p:blipFill>
        <p:spPr>
          <a:xfrm>
            <a:off x="1826618" y="-1"/>
            <a:ext cx="10365382" cy="6858001"/>
          </a:xfrm>
          <a:prstGeom prst="rect">
            <a:avLst/>
          </a:prstGeom>
        </p:spPr>
      </p:pic>
      <p:sp>
        <p:nvSpPr>
          <p:cNvPr id="15" name="Titel 1">
            <a:extLst>
              <a:ext uri="{FF2B5EF4-FFF2-40B4-BE49-F238E27FC236}">
                <a16:creationId xmlns:a16="http://schemas.microsoft.com/office/drawing/2014/main" id="{D6F550FA-A19D-E64C-A679-7B226D145C6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5938" y="1268413"/>
            <a:ext cx="3816780" cy="20644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</a:t>
            </a:r>
            <a:br>
              <a:rPr lang="nl-NL" dirty="0"/>
            </a:br>
            <a:r>
              <a:rPr lang="nl-NL" dirty="0"/>
              <a:t>de stijl te bewerken</a:t>
            </a:r>
            <a:endParaRPr lang="nl-BE" dirty="0"/>
          </a:p>
        </p:txBody>
      </p:sp>
      <p:sp>
        <p:nvSpPr>
          <p:cNvPr id="16" name="Ondertitel 2">
            <a:extLst>
              <a:ext uri="{FF2B5EF4-FFF2-40B4-BE49-F238E27FC236}">
                <a16:creationId xmlns:a16="http://schemas.microsoft.com/office/drawing/2014/main" id="{91F9B135-8995-8A40-834B-BE2E85FC9AF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5938" y="3429000"/>
            <a:ext cx="4125636" cy="14113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  <a:p>
            <a:endParaRPr lang="nl-NL" dirty="0"/>
          </a:p>
          <a:p>
            <a:endParaRPr lang="nl-BE" dirty="0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8823F9B6-F78E-C74D-9285-5E1AB0095A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47" y="5097103"/>
            <a:ext cx="3242219" cy="972094"/>
          </a:xfrm>
          <a:prstGeom prst="rect">
            <a:avLst/>
          </a:prstGeom>
        </p:spPr>
      </p:pic>
      <p:sp>
        <p:nvSpPr>
          <p:cNvPr id="18" name="Ondertitel 2">
            <a:extLst>
              <a:ext uri="{FF2B5EF4-FFF2-40B4-BE49-F238E27FC236}">
                <a16:creationId xmlns:a16="http://schemas.microsoft.com/office/drawing/2014/main" id="{937FBD40-C70F-B147-9EF3-F1AF11312E5D}"/>
              </a:ext>
            </a:extLst>
          </p:cNvPr>
          <p:cNvSpPr txBox="1">
            <a:spLocks/>
          </p:cNvSpPr>
          <p:nvPr userDrawn="1"/>
        </p:nvSpPr>
        <p:spPr>
          <a:xfrm>
            <a:off x="515939" y="6122504"/>
            <a:ext cx="4665662" cy="4779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nl-NL" sz="1500" dirty="0"/>
              <a:t>Elfde-Liniestraat 24, 3500 Hasselt, www.pxl.be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nl-NL" sz="2000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4294">
          <p15:clr>
            <a:srgbClr val="FBAE40"/>
          </p15:clr>
        </p15:guide>
        <p15:guide id="3" pos="19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9" y="2528887"/>
            <a:ext cx="11160124" cy="220898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Tx/>
              <a:buNone/>
              <a:tabLst/>
              <a:defRPr sz="2400">
                <a:solidFill>
                  <a:schemeClr val="tx1"/>
                </a:solidFill>
              </a:defRPr>
            </a:lvl1pPr>
            <a:lvl2pPr marL="360000" indent="-171450" algn="l">
              <a:buFont typeface="Arial" panose="020B0604020202020204" pitchFamily="34" charset="0"/>
              <a:buChar char="•"/>
              <a:tabLst/>
              <a:defRPr sz="2000"/>
            </a:lvl2pPr>
            <a:lvl3pPr marL="648000" indent="-254000" algn="l">
              <a:buFont typeface="Wingdings" pitchFamily="2" charset="2"/>
              <a:buChar char="§"/>
              <a:tabLst/>
              <a:defRPr sz="2000"/>
            </a:lvl3pPr>
            <a:lvl4pPr marL="864000" indent="-254000" algn="l">
              <a:buFont typeface="Wingdings" pitchFamily="2" charset="2"/>
              <a:buChar char="§"/>
              <a:tabLst/>
              <a:defRPr sz="2000"/>
            </a:lvl4pPr>
            <a:lvl5pPr marL="801688" indent="-254000" algn="l">
              <a:buFont typeface="Courier New" panose="02070309020205020404" pitchFamily="49" charset="0"/>
              <a:buChar char="o"/>
              <a:tabLst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endParaRPr lang="nl-BE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515939" y="1268413"/>
            <a:ext cx="11160124" cy="1024843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F14392D-CE18-C743-8E01-6811BB9669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ED812939-1FCB-2142-8AEF-822CCF2696FE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Afbeelding 8">
            <a:extLst>
              <a:ext uri="{FF2B5EF4-FFF2-40B4-BE49-F238E27FC236}">
                <a16:creationId xmlns:a16="http://schemas.microsoft.com/office/drawing/2014/main" id="{A7A44048-D32D-6A41-B26B-1055F6A458A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1623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515937" y="1268413"/>
            <a:ext cx="11160125" cy="9813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7" y="2528888"/>
            <a:ext cx="11160125" cy="311213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2099BEA-F1D0-0A49-A03A-6C267C656F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A7B07A4D-CC42-8843-BF1C-CE75692966FF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287FB161-F28D-374B-851D-782ECD484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713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4294" userDrawn="1">
          <p15:clr>
            <a:srgbClr val="FBAE40"/>
          </p15:clr>
        </p15:guide>
        <p15:guide id="3" pos="193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15937" y="1268413"/>
            <a:ext cx="11160125" cy="126047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5000" b="1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306851A-8E66-F042-B95B-0375BD2E13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027C164D-B36A-4F44-85AE-71F60184BBA6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Afbeelding 4">
            <a:extLst>
              <a:ext uri="{FF2B5EF4-FFF2-40B4-BE49-F238E27FC236}">
                <a16:creationId xmlns:a16="http://schemas.microsoft.com/office/drawing/2014/main" id="{787D0989-ACB1-D947-8280-0CB445260F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15937" y="1274083"/>
            <a:ext cx="11008405" cy="12548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</a:t>
            </a:r>
            <a:br>
              <a:rPr lang="nl-NL" dirty="0"/>
            </a:br>
            <a:r>
              <a:rPr lang="nl-NL" dirty="0"/>
              <a:t>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8" y="2528888"/>
            <a:ext cx="4860925" cy="31867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48E1664-3016-1D49-BB32-C2C06FCF72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DE4B7AB9-7ACC-6C42-979D-7F713ACE28EE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711B9F9A-E858-794E-ADD2-E455E7241DD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256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78" userDrawn="1">
          <p15:clr>
            <a:srgbClr val="FBAE40"/>
          </p15:clr>
        </p15:guide>
        <p15:guide id="4" orient="horz" pos="79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7" y="2528889"/>
            <a:ext cx="11160125" cy="3168650"/>
          </a:xfrm>
          <a:prstGeom prst="rect">
            <a:avLst/>
          </a:prstGeom>
        </p:spPr>
        <p:txBody>
          <a:bodyPr lIns="0" tIns="0" rIns="0" bIns="0" numCol="2" spcCol="720000">
            <a:no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 typeface="Arial" charset="0"/>
              <a:buChar char="•"/>
              <a:tabLst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BE" dirty="0"/>
          </a:p>
          <a:p>
            <a:endParaRPr lang="nl-BE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515938" y="1268414"/>
            <a:ext cx="11160125" cy="132515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13B6EF7-C2E2-6845-85D6-DF799B75C5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3A6F091C-A233-7F47-B910-D8D478B9950C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273A70C9-17D4-0D49-902D-73BBE806F65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94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6816725" y="3429000"/>
            <a:ext cx="4859338" cy="238506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 typeface="Arial" charset="0"/>
              <a:buChar char="•"/>
              <a:tabLst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endParaRPr lang="nl-BE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6816725" y="1268413"/>
            <a:ext cx="4859338" cy="216058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</a:t>
            </a:r>
            <a:br>
              <a:rPr lang="nl-NL" dirty="0"/>
            </a:br>
            <a:r>
              <a:rPr lang="nl-NL" dirty="0"/>
              <a:t>de stijl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E9421D3-C5B1-6F4F-B95B-79F38ED13E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EC40EBDF-43BC-6A42-BA3B-9DBE5CF469CB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7E536E62-3BDB-D343-BEF0-D3ED6E83D52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9866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4" r:id="rId2"/>
    <p:sldLayoutId id="2147483663" r:id="rId3"/>
    <p:sldLayoutId id="2147483667" r:id="rId4"/>
    <p:sldLayoutId id="2147483649" r:id="rId5"/>
    <p:sldLayoutId id="2147483650" r:id="rId6"/>
    <p:sldLayoutId id="214748366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25" userDrawn="1">
          <p15:clr>
            <a:srgbClr val="F26B43"/>
          </p15:clr>
        </p15:guide>
        <p15:guide id="2" orient="horz" pos="1593" userDrawn="1">
          <p15:clr>
            <a:srgbClr val="F26B43"/>
          </p15:clr>
        </p15:guide>
        <p15:guide id="3" pos="7355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orient="horz" pos="346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8" orient="horz" pos="799" userDrawn="1">
          <p15:clr>
            <a:srgbClr val="F26B43"/>
          </p15:clr>
        </p15:guide>
        <p15:guide id="9" pos="4294" userDrawn="1">
          <p15:clr>
            <a:srgbClr val="F26B43"/>
          </p15:clr>
        </p15:guide>
        <p15:guide id="10" pos="1935" userDrawn="1">
          <p15:clr>
            <a:srgbClr val="F26B43"/>
          </p15:clr>
        </p15:guide>
        <p15:guide id="11" orient="horz" pos="358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76DE2C-F0C5-E444-B591-024EB8A8AF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Equalizer project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7CEA5A6-C523-BE48-B6B5-25271B2EF0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Bram Willems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DF0813E-4B2A-4AF3-B77D-A974FAB39B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152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68"/>
    </mc:Choice>
    <mc:Fallback>
      <p:transition spd="slow" advTm="11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9EF0A9-4694-4A35-ACA0-BF2A22DC21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Why an equalizer?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C3203EC3-F6E1-4F04-8C07-3F93E7889F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2404157"/>
            <a:ext cx="5580061" cy="1024843"/>
          </a:xfrm>
        </p:spPr>
        <p:txBody>
          <a:bodyPr/>
          <a:lstStyle/>
          <a:p>
            <a:pPr algn="ctr"/>
            <a:r>
              <a:rPr lang="nl-BE" dirty="0"/>
              <a:t>Audio circuits are </a:t>
            </a:r>
            <a:r>
              <a:rPr lang="nl-BE" dirty="0" err="1"/>
              <a:t>chalenging</a:t>
            </a:r>
            <a:endParaRPr lang="nl-BE" dirty="0"/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0718D9E7-9CFA-4315-9FCF-48609D288978}"/>
              </a:ext>
            </a:extLst>
          </p:cNvPr>
          <p:cNvSpPr txBox="1">
            <a:spLocks/>
          </p:cNvSpPr>
          <p:nvPr/>
        </p:nvSpPr>
        <p:spPr>
          <a:xfrm>
            <a:off x="6096001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Usefulness</a:t>
            </a:r>
            <a:r>
              <a:rPr lang="nl-BE" dirty="0"/>
              <a:t> in </a:t>
            </a:r>
            <a:r>
              <a:rPr lang="nl-BE" dirty="0" err="1"/>
              <a:t>daily</a:t>
            </a:r>
            <a:r>
              <a:rPr lang="nl-BE" dirty="0"/>
              <a:t> life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5687B61-9C95-4D2E-9234-4BF5D9A2CD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398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25"/>
    </mc:Choice>
    <mc:Fallback>
      <p:transition spd="slow" advTm="26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9CC1E-DE70-4FA0-B4F2-5794897CE1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Encountered problems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E3F821E-E295-494D-A9B8-1CBB532903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83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4"/>
    </mc:Choice>
    <mc:Fallback>
      <p:transition spd="slow" advTm="5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C210F4-59E8-4DBD-AD2E-4AE55B32BC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Encountered problems</a:t>
            </a:r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CC6AEAA2-4955-4EC7-9B3C-8B10B1BC43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2404157"/>
            <a:ext cx="5580061" cy="1024843"/>
          </a:xfrm>
        </p:spPr>
        <p:txBody>
          <a:bodyPr/>
          <a:lstStyle/>
          <a:p>
            <a:pPr algn="ctr"/>
            <a:r>
              <a:rPr lang="nl-BE" dirty="0" err="1"/>
              <a:t>Schematic</a:t>
            </a:r>
            <a:r>
              <a:rPr lang="nl-BE" dirty="0"/>
              <a:t> </a:t>
            </a:r>
            <a:r>
              <a:rPr lang="nl-BE" dirty="0" err="1"/>
              <a:t>drawing</a:t>
            </a:r>
            <a:r>
              <a:rPr lang="nl-BE" dirty="0"/>
              <a:t>: </a:t>
            </a:r>
          </a:p>
        </p:txBody>
      </p:sp>
      <p:sp>
        <p:nvSpPr>
          <p:cNvPr id="6" name="Ondertitel 1">
            <a:extLst>
              <a:ext uri="{FF2B5EF4-FFF2-40B4-BE49-F238E27FC236}">
                <a16:creationId xmlns:a16="http://schemas.microsoft.com/office/drawing/2014/main" id="{7BCCC571-6FEF-4CFC-9C9F-DDA2D799477A}"/>
              </a:ext>
            </a:extLst>
          </p:cNvPr>
          <p:cNvSpPr txBox="1">
            <a:spLocks/>
          </p:cNvSpPr>
          <p:nvPr/>
        </p:nvSpPr>
        <p:spPr>
          <a:xfrm>
            <a:off x="6095998" y="2404156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 err="1"/>
              <a:t>Finding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right </a:t>
            </a:r>
            <a:r>
              <a:rPr lang="nl-BE" dirty="0" err="1"/>
              <a:t>symbols</a:t>
            </a:r>
            <a:endParaRPr lang="nl-BE" dirty="0"/>
          </a:p>
        </p:txBody>
      </p:sp>
      <p:sp>
        <p:nvSpPr>
          <p:cNvPr id="7" name="Ondertitel 1">
            <a:extLst>
              <a:ext uri="{FF2B5EF4-FFF2-40B4-BE49-F238E27FC236}">
                <a16:creationId xmlns:a16="http://schemas.microsoft.com/office/drawing/2014/main" id="{8878633C-DB84-4B68-A8D1-A9520BD5B6B9}"/>
              </a:ext>
            </a:extLst>
          </p:cNvPr>
          <p:cNvSpPr txBox="1">
            <a:spLocks/>
          </p:cNvSpPr>
          <p:nvPr/>
        </p:nvSpPr>
        <p:spPr>
          <a:xfrm>
            <a:off x="6095997" y="3583441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Making </a:t>
            </a:r>
            <a:r>
              <a:rPr lang="nl-BE" dirty="0" err="1"/>
              <a:t>them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hand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B06CEEBE-81C8-4D26-AC9F-FFFF55BFF3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57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41"/>
    </mc:Choice>
    <mc:Fallback>
      <p:transition spd="slow" advTm="18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9F233A-147B-4275-B616-0E3178F025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Encountered problems</a:t>
            </a:r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85A1E62E-E900-4DAD-8A25-72191776770C}"/>
              </a:ext>
            </a:extLst>
          </p:cNvPr>
          <p:cNvSpPr txBox="1">
            <a:spLocks/>
          </p:cNvSpPr>
          <p:nvPr/>
        </p:nvSpPr>
        <p:spPr>
          <a:xfrm>
            <a:off x="515937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PCB </a:t>
            </a:r>
            <a:r>
              <a:rPr lang="nl-BE" dirty="0" err="1"/>
              <a:t>layout</a:t>
            </a:r>
            <a:endParaRPr lang="nl-BE" dirty="0"/>
          </a:p>
        </p:txBody>
      </p:sp>
      <p:sp>
        <p:nvSpPr>
          <p:cNvPr id="6" name="Ondertitel 1">
            <a:extLst>
              <a:ext uri="{FF2B5EF4-FFF2-40B4-BE49-F238E27FC236}">
                <a16:creationId xmlns:a16="http://schemas.microsoft.com/office/drawing/2014/main" id="{D2A070FE-A1D4-42E0-825F-15B88EE6078F}"/>
              </a:ext>
            </a:extLst>
          </p:cNvPr>
          <p:cNvSpPr txBox="1">
            <a:spLocks/>
          </p:cNvSpPr>
          <p:nvPr/>
        </p:nvSpPr>
        <p:spPr>
          <a:xfrm>
            <a:off x="6096001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 err="1"/>
              <a:t>Spacing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7" name="Ondertitel 1">
            <a:extLst>
              <a:ext uri="{FF2B5EF4-FFF2-40B4-BE49-F238E27FC236}">
                <a16:creationId xmlns:a16="http://schemas.microsoft.com/office/drawing/2014/main" id="{73041A1B-052A-441B-993A-912E60BC4E63}"/>
              </a:ext>
            </a:extLst>
          </p:cNvPr>
          <p:cNvSpPr txBox="1">
            <a:spLocks/>
          </p:cNvSpPr>
          <p:nvPr/>
        </p:nvSpPr>
        <p:spPr>
          <a:xfrm>
            <a:off x="6096001" y="3583443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Large </a:t>
            </a:r>
            <a:r>
              <a:rPr lang="nl-BE" dirty="0" err="1"/>
              <a:t>quantity</a:t>
            </a:r>
            <a:r>
              <a:rPr lang="nl-BE" dirty="0"/>
              <a:t> of potentiometers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C74EFD9-0E75-44C1-B45A-A2B5C6A780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25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65"/>
    </mc:Choice>
    <mc:Fallback>
      <p:transition spd="slow" advTm="21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B03800-E70E-44B1-A05E-73694052EB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Encountered problems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AEB1D022-F590-481E-9466-DF0974BF7803}"/>
              </a:ext>
            </a:extLst>
          </p:cNvPr>
          <p:cNvSpPr txBox="1">
            <a:spLocks/>
          </p:cNvSpPr>
          <p:nvPr/>
        </p:nvSpPr>
        <p:spPr>
          <a:xfrm>
            <a:off x="515937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 err="1"/>
              <a:t>Designing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case:</a:t>
            </a:r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0F134747-476D-4712-A12A-A77DF5662FB5}"/>
              </a:ext>
            </a:extLst>
          </p:cNvPr>
          <p:cNvSpPr txBox="1">
            <a:spLocks/>
          </p:cNvSpPr>
          <p:nvPr/>
        </p:nvSpPr>
        <p:spPr>
          <a:xfrm>
            <a:off x="6096001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 err="1"/>
              <a:t>Aesthetics</a:t>
            </a:r>
            <a:endParaRPr lang="nl-BE" dirty="0"/>
          </a:p>
        </p:txBody>
      </p:sp>
      <p:sp>
        <p:nvSpPr>
          <p:cNvPr id="6" name="Ondertitel 1">
            <a:extLst>
              <a:ext uri="{FF2B5EF4-FFF2-40B4-BE49-F238E27FC236}">
                <a16:creationId xmlns:a16="http://schemas.microsoft.com/office/drawing/2014/main" id="{787E2BCB-AF95-4492-ABDD-67EB9F46AC36}"/>
              </a:ext>
            </a:extLst>
          </p:cNvPr>
          <p:cNvSpPr txBox="1">
            <a:spLocks/>
          </p:cNvSpPr>
          <p:nvPr/>
        </p:nvSpPr>
        <p:spPr>
          <a:xfrm>
            <a:off x="6095998" y="3583443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Making </a:t>
            </a:r>
            <a:r>
              <a:rPr lang="nl-BE" dirty="0" err="1"/>
              <a:t>the</a:t>
            </a:r>
            <a:r>
              <a:rPr lang="nl-BE" dirty="0"/>
              <a:t> PCB fit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7828749-67E9-4757-A379-4146C2EE05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6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36"/>
    </mc:Choice>
    <mc:Fallback>
      <p:transition spd="slow" advTm="27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9E8B21-CD87-4AD1-AEB8-0851608AA7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Encountered problems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FD59BC13-4BD3-42B6-917D-BE2C4BA39323}"/>
              </a:ext>
            </a:extLst>
          </p:cNvPr>
          <p:cNvSpPr txBox="1">
            <a:spLocks/>
          </p:cNvSpPr>
          <p:nvPr/>
        </p:nvSpPr>
        <p:spPr>
          <a:xfrm>
            <a:off x="515937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Ordering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components</a:t>
            </a:r>
            <a:r>
              <a:rPr lang="nl-BE" dirty="0"/>
              <a:t>:</a:t>
            </a:r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1172A61E-6855-46D7-BE09-2B5000A897A9}"/>
              </a:ext>
            </a:extLst>
          </p:cNvPr>
          <p:cNvSpPr txBox="1">
            <a:spLocks/>
          </p:cNvSpPr>
          <p:nvPr/>
        </p:nvSpPr>
        <p:spPr>
          <a:xfrm>
            <a:off x="6096001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Pricing</a:t>
            </a:r>
          </a:p>
        </p:txBody>
      </p:sp>
      <p:sp>
        <p:nvSpPr>
          <p:cNvPr id="6" name="Ondertitel 1">
            <a:extLst>
              <a:ext uri="{FF2B5EF4-FFF2-40B4-BE49-F238E27FC236}">
                <a16:creationId xmlns:a16="http://schemas.microsoft.com/office/drawing/2014/main" id="{C34332D0-8610-41A5-BD92-C02DE2F239D6}"/>
              </a:ext>
            </a:extLst>
          </p:cNvPr>
          <p:cNvSpPr txBox="1">
            <a:spLocks/>
          </p:cNvSpPr>
          <p:nvPr/>
        </p:nvSpPr>
        <p:spPr>
          <a:xfrm>
            <a:off x="6096001" y="3583443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Audio-</a:t>
            </a:r>
            <a:r>
              <a:rPr lang="nl-BE" dirty="0" err="1"/>
              <a:t>quality</a:t>
            </a:r>
            <a:r>
              <a:rPr lang="nl-BE" dirty="0"/>
              <a:t> </a:t>
            </a:r>
            <a:r>
              <a:rPr lang="nl-BE" dirty="0" err="1"/>
              <a:t>components</a:t>
            </a:r>
            <a:endParaRPr lang="nl-B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3A191BB-615A-40E5-8344-DE050D79C4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482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96"/>
    </mc:Choice>
    <mc:Fallback>
      <p:transition spd="slow" advTm="20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D01284-7004-42C7-9F15-FB8B27FA55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Price of the product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564BCD34-9C04-4B3D-9491-7B8EF1CBEB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2404157"/>
            <a:ext cx="5580061" cy="1024843"/>
          </a:xfrm>
        </p:spPr>
        <p:txBody>
          <a:bodyPr/>
          <a:lstStyle/>
          <a:p>
            <a:pPr algn="ctr"/>
            <a:r>
              <a:rPr lang="nl-BE" dirty="0"/>
              <a:t>Price of </a:t>
            </a:r>
            <a:r>
              <a:rPr lang="en-GB" dirty="0"/>
              <a:t>components</a:t>
            </a:r>
            <a:r>
              <a:rPr lang="nl-BE" dirty="0"/>
              <a:t>: €108</a:t>
            </a:r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4906DB09-3A48-4BD4-A612-CA4B4D909CB7}"/>
              </a:ext>
            </a:extLst>
          </p:cNvPr>
          <p:cNvSpPr txBox="1">
            <a:spLocks/>
          </p:cNvSpPr>
          <p:nvPr/>
        </p:nvSpPr>
        <p:spPr>
          <a:xfrm>
            <a:off x="6096001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Price of PCB: €15,87</a:t>
            </a:r>
          </a:p>
        </p:txBody>
      </p:sp>
      <p:sp>
        <p:nvSpPr>
          <p:cNvPr id="6" name="Ondertitel 1">
            <a:extLst>
              <a:ext uri="{FF2B5EF4-FFF2-40B4-BE49-F238E27FC236}">
                <a16:creationId xmlns:a16="http://schemas.microsoft.com/office/drawing/2014/main" id="{F023DBF2-3A33-4CD5-80DF-9BDD22D11DF9}"/>
              </a:ext>
            </a:extLst>
          </p:cNvPr>
          <p:cNvSpPr txBox="1">
            <a:spLocks/>
          </p:cNvSpPr>
          <p:nvPr/>
        </p:nvSpPr>
        <p:spPr>
          <a:xfrm>
            <a:off x="3305970" y="3498118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Total </a:t>
            </a:r>
            <a:r>
              <a:rPr lang="en-GB" dirty="0"/>
              <a:t>price</a:t>
            </a:r>
            <a:r>
              <a:rPr lang="nl-BE" dirty="0"/>
              <a:t>: €123,87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CD29561-5BC5-42C6-9C20-B4094D215C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80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47"/>
    </mc:Choice>
    <mc:Fallback>
      <p:transition spd="slow" advTm="26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37E7A5-9BCE-43FE-8B2F-CDCCF61881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BOM (Bill Of Materials)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4941475D-075B-4D3D-930D-7B3A5003D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080826"/>
              </p:ext>
            </p:extLst>
          </p:nvPr>
        </p:nvGraphicFramePr>
        <p:xfrm>
          <a:off x="6095999" y="90535"/>
          <a:ext cx="4415073" cy="59481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38783">
                  <a:extLst>
                    <a:ext uri="{9D8B030D-6E8A-4147-A177-3AD203B41FA5}">
                      <a16:colId xmlns:a16="http://schemas.microsoft.com/office/drawing/2014/main" val="2708042568"/>
                    </a:ext>
                  </a:extLst>
                </a:gridCol>
                <a:gridCol w="925430">
                  <a:extLst>
                    <a:ext uri="{9D8B030D-6E8A-4147-A177-3AD203B41FA5}">
                      <a16:colId xmlns:a16="http://schemas.microsoft.com/office/drawing/2014/main" val="2995931345"/>
                    </a:ext>
                  </a:extLst>
                </a:gridCol>
                <a:gridCol w="925430">
                  <a:extLst>
                    <a:ext uri="{9D8B030D-6E8A-4147-A177-3AD203B41FA5}">
                      <a16:colId xmlns:a16="http://schemas.microsoft.com/office/drawing/2014/main" val="2337195494"/>
                    </a:ext>
                  </a:extLst>
                </a:gridCol>
                <a:gridCol w="925430">
                  <a:extLst>
                    <a:ext uri="{9D8B030D-6E8A-4147-A177-3AD203B41FA5}">
                      <a16:colId xmlns:a16="http://schemas.microsoft.com/office/drawing/2014/main" val="3167495033"/>
                    </a:ext>
                  </a:extLst>
                </a:gridCol>
              </a:tblGrid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en-GB" sz="800" u="none" strike="noStrike" noProof="0" dirty="0">
                          <a:effectLst/>
                        </a:rPr>
                        <a:t>resistors</a:t>
                      </a:r>
                      <a:endParaRPr lang="en-GB" sz="8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 dirty="0">
                          <a:effectLst/>
                        </a:rPr>
                        <a:t>aantal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 dirty="0">
                          <a:effectLst/>
                        </a:rPr>
                        <a:t>prijs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670704573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el-GR" sz="800" u="none" strike="noStrike">
                          <a:effectLst/>
                        </a:rPr>
                        <a:t>150 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8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0,259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2,072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1012149506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el-GR" sz="800" u="none" strike="noStrike">
                          <a:effectLst/>
                        </a:rPr>
                        <a:t>430 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16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0,072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1,152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1275305402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el-GR" sz="800" u="none" strike="noStrike">
                          <a:effectLst/>
                        </a:rPr>
                        <a:t>470 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2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0,09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0,18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1469817575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el-GR" sz="800" u="none" strike="noStrike">
                          <a:effectLst/>
                        </a:rPr>
                        <a:t>680 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4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0,072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0,288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2979992822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 dirty="0">
                          <a:effectLst/>
                        </a:rPr>
                        <a:t>1k </a:t>
                      </a:r>
                      <a:r>
                        <a:rPr lang="el-GR" sz="800" u="none" strike="noStrike">
                          <a:effectLst/>
                        </a:rPr>
                        <a:t>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24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0,07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1,68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1937267105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 dirty="0">
                          <a:effectLst/>
                        </a:rPr>
                        <a:t>1k5 </a:t>
                      </a:r>
                      <a:r>
                        <a:rPr lang="el-GR" sz="800" u="none" strike="noStrike">
                          <a:effectLst/>
                        </a:rPr>
                        <a:t>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8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0,259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2,072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3194173537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 dirty="0">
                          <a:effectLst/>
                        </a:rPr>
                        <a:t>2k4 </a:t>
                      </a:r>
                      <a:r>
                        <a:rPr lang="el-GR" sz="800" u="none" strike="noStrike">
                          <a:effectLst/>
                        </a:rPr>
                        <a:t>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8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0,072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0,576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474091836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 dirty="0">
                          <a:effectLst/>
                        </a:rPr>
                        <a:t>3k6 </a:t>
                      </a:r>
                      <a:r>
                        <a:rPr lang="el-GR" sz="800" u="none" strike="noStrike">
                          <a:effectLst/>
                        </a:rPr>
                        <a:t>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8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0,027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0,216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403586271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 dirty="0">
                          <a:effectLst/>
                        </a:rPr>
                        <a:t>10k </a:t>
                      </a:r>
                      <a:r>
                        <a:rPr lang="el-GR" sz="800" u="none" strike="noStrike">
                          <a:effectLst/>
                        </a:rPr>
                        <a:t>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28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0,101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2,828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698189285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 dirty="0">
                          <a:effectLst/>
                        </a:rPr>
                        <a:t>51k </a:t>
                      </a:r>
                      <a:r>
                        <a:rPr lang="el-GR" sz="800" u="none" strike="noStrike">
                          <a:effectLst/>
                        </a:rPr>
                        <a:t>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4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 dirty="0">
                          <a:effectLst/>
                        </a:rPr>
                        <a:t>0,09</a:t>
                      </a:r>
                      <a:endParaRPr lang="nl-BE" sz="700" b="0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0,36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3537175042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 dirty="0" err="1">
                          <a:effectLst/>
                        </a:rPr>
                        <a:t>capasitors</a:t>
                      </a:r>
                      <a:r>
                        <a:rPr lang="nl-BE" sz="800" u="none" strike="noStrike" dirty="0">
                          <a:effectLst/>
                        </a:rPr>
                        <a:t> +-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0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678757038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100 pF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550080371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10 µF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12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1,23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14,76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1014701157"/>
                  </a:ext>
                </a:extLst>
              </a:tr>
              <a:tr h="199793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capasitors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0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1538138415"/>
                  </a:ext>
                </a:extLst>
              </a:tr>
              <a:tr h="205502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22 pF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8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700" u="none" strike="noStrike">
                          <a:effectLst/>
                        </a:rPr>
                        <a:t>0,585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2639" marT="6960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4,68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13920" marB="13920" anchor="b"/>
                </a:tc>
                <a:extLst>
                  <a:ext uri="{0D108BD9-81ED-4DB2-BD59-A6C34878D82A}">
                    <a16:rowId xmlns:a16="http://schemas.microsoft.com/office/drawing/2014/main" val="4009970102"/>
                  </a:ext>
                </a:extLst>
              </a:tr>
              <a:tr h="199793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1,5 nF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8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0,729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5,832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2885728629"/>
                  </a:ext>
                </a:extLst>
              </a:tr>
              <a:tr h="205502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4,7 nF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12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nl-BE" sz="700" u="none" strike="noStrike">
                          <a:effectLst/>
                        </a:rPr>
                        <a:t>0,729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2639" marT="6960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8,748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13920" marB="13920" anchor="b"/>
                </a:tc>
                <a:extLst>
                  <a:ext uri="{0D108BD9-81ED-4DB2-BD59-A6C34878D82A}">
                    <a16:rowId xmlns:a16="http://schemas.microsoft.com/office/drawing/2014/main" val="2529309186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47 nF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4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0,117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0,468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4013747532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100 nF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12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0,27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3,24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2322609137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potentiometers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0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2735382842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10k </a:t>
                      </a:r>
                      <a:r>
                        <a:rPr lang="el-GR" sz="800" u="none" strike="noStrike">
                          <a:effectLst/>
                        </a:rPr>
                        <a:t>Ω </a:t>
                      </a:r>
                      <a:r>
                        <a:rPr lang="nl-BE" sz="800" u="none" strike="noStrike">
                          <a:effectLst/>
                        </a:rPr>
                        <a:t>DUAL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1,9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1,9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2592885669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10k </a:t>
                      </a:r>
                      <a:r>
                        <a:rPr lang="el-GR" sz="800" u="none" strike="noStrike">
                          <a:effectLst/>
                        </a:rPr>
                        <a:t>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8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1,61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12,88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3439340084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50k </a:t>
                      </a:r>
                      <a:r>
                        <a:rPr lang="el-GR" sz="800" u="none" strike="noStrike">
                          <a:effectLst/>
                        </a:rPr>
                        <a:t>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4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1,61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6,44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3858089215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100k </a:t>
                      </a:r>
                      <a:r>
                        <a:rPr lang="el-GR" sz="800" u="none" strike="noStrike">
                          <a:effectLst/>
                        </a:rPr>
                        <a:t>Ω</a:t>
                      </a:r>
                      <a:endParaRPr lang="el-GR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8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1,73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13,84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4063619431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Connectors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0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1466050578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SSW-144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1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2,22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2,22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682999030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Opamps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0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591494833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OPA AIDR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8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700" u="none" strike="noStrike">
                          <a:effectLst/>
                        </a:rPr>
                        <a:t>2,57</a:t>
                      </a:r>
                      <a:endParaRPr lang="nl-BE" sz="7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>
                          <a:effectLst/>
                        </a:rPr>
                        <a:t>20,56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1491190975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3910804843"/>
                  </a:ext>
                </a:extLst>
              </a:tr>
              <a:tr h="190279">
                <a:tc>
                  <a:txBody>
                    <a:bodyPr/>
                    <a:lstStyle/>
                    <a:p>
                      <a:pPr algn="l" fontAlgn="b"/>
                      <a:r>
                        <a:rPr lang="nl-BE" sz="800" u="none" strike="noStrike">
                          <a:effectLst/>
                        </a:rPr>
                        <a:t>Totaal:</a:t>
                      </a:r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BE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800" u="none" strike="noStrike" dirty="0">
                          <a:effectLst/>
                        </a:rPr>
                        <a:t>107,992</a:t>
                      </a:r>
                      <a:endParaRPr lang="nl-BE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60" marR="6960" marT="6960" marB="0" anchor="b"/>
                </a:tc>
                <a:extLst>
                  <a:ext uri="{0D108BD9-81ED-4DB2-BD59-A6C34878D82A}">
                    <a16:rowId xmlns:a16="http://schemas.microsoft.com/office/drawing/2014/main" val="3521861530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7BFE7F8-4CFE-4B4A-9711-FB29033580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397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89"/>
    </mc:Choice>
    <mc:Fallback>
      <p:transition spd="slow" advTm="7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154165-3ACA-42C4-91A8-2361F0E876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Questions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54E8ABA-C325-42AF-84F9-16740434A8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2528888"/>
            <a:ext cx="11160125" cy="793734"/>
          </a:xfrm>
        </p:spPr>
        <p:txBody>
          <a:bodyPr/>
          <a:lstStyle/>
          <a:p>
            <a:pPr algn="ctr"/>
            <a:r>
              <a:rPr lang="en-GB" dirty="0"/>
              <a:t>Bram.Willems@student.pxl.be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7D2D9B2-50F7-445D-8BD5-C312EE3615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50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55"/>
    </mc:Choice>
    <mc:Fallback>
      <p:transition spd="slow" advTm="11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94336C0-3FDA-459E-B83E-0ED00B78CE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3146D060-145D-4B01-9D7A-F180918A63ED}"/>
              </a:ext>
            </a:extLst>
          </p:cNvPr>
          <p:cNvSpPr txBox="1">
            <a:spLocks/>
          </p:cNvSpPr>
          <p:nvPr/>
        </p:nvSpPr>
        <p:spPr>
          <a:xfrm>
            <a:off x="515937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The PCB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how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nl-BE" dirty="0"/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479FA537-7544-4F22-928D-39BF07AA5C9D}"/>
              </a:ext>
            </a:extLst>
          </p:cNvPr>
          <p:cNvSpPr txBox="1">
            <a:spLocks/>
          </p:cNvSpPr>
          <p:nvPr/>
        </p:nvSpPr>
        <p:spPr>
          <a:xfrm>
            <a:off x="6095998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 err="1"/>
              <a:t>Designing</a:t>
            </a:r>
            <a:r>
              <a:rPr lang="nl-BE" dirty="0"/>
              <a:t> </a:t>
            </a:r>
            <a:r>
              <a:rPr lang="nl-BE" dirty="0" err="1"/>
              <a:t>dificulties</a:t>
            </a:r>
            <a:endParaRPr lang="nl-BE" dirty="0"/>
          </a:p>
        </p:txBody>
      </p:sp>
      <p:sp>
        <p:nvSpPr>
          <p:cNvPr id="6" name="Ondertitel 1">
            <a:extLst>
              <a:ext uri="{FF2B5EF4-FFF2-40B4-BE49-F238E27FC236}">
                <a16:creationId xmlns:a16="http://schemas.microsoft.com/office/drawing/2014/main" id="{1174E904-586D-41F7-BB7D-4DF5F30E2411}"/>
              </a:ext>
            </a:extLst>
          </p:cNvPr>
          <p:cNvSpPr txBox="1">
            <a:spLocks/>
          </p:cNvSpPr>
          <p:nvPr/>
        </p:nvSpPr>
        <p:spPr>
          <a:xfrm>
            <a:off x="3305967" y="3429000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Pricing of </a:t>
            </a:r>
            <a:r>
              <a:rPr lang="nl-BE" dirty="0" err="1"/>
              <a:t>the</a:t>
            </a:r>
            <a:r>
              <a:rPr lang="nl-BE" dirty="0"/>
              <a:t> product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32B09394-4ED9-4B76-8E6E-BBF27BF592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75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15"/>
    </mc:Choice>
    <mc:Fallback>
      <p:transition spd="slow" advTm="23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7334D81-D263-4042-B199-1289DF8F64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The PCB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how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br>
              <a:rPr lang="nl-BE" dirty="0"/>
            </a:br>
            <a:endParaRPr lang="en-GB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3195BAE-5C21-4923-B000-918772D706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5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43"/>
    </mc:Choice>
    <mc:Fallback>
      <p:transition spd="slow" advTm="8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ndertitel 1">
            <a:extLst>
              <a:ext uri="{FF2B5EF4-FFF2-40B4-BE49-F238E27FC236}">
                <a16:creationId xmlns:a16="http://schemas.microsoft.com/office/drawing/2014/main" id="{A2124F63-E2BC-3243-A35A-B0E44B246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9" y="2528887"/>
            <a:ext cx="5580061" cy="1024843"/>
          </a:xfrm>
        </p:spPr>
        <p:txBody>
          <a:bodyPr/>
          <a:lstStyle/>
          <a:p>
            <a:pPr algn="ctr"/>
            <a:r>
              <a:rPr lang="nl-BE" dirty="0"/>
              <a:t>4-channel equalizer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126EB3D-301E-194D-84D3-70F8E8CAE6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is </a:t>
            </a:r>
            <a:r>
              <a:rPr lang="nl-BE" dirty="0" err="1"/>
              <a:t>it</a:t>
            </a:r>
            <a:r>
              <a:rPr lang="nl-BE" dirty="0"/>
              <a:t>?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F3828AE8-3219-4E8F-9280-EF76F608ED83}"/>
              </a:ext>
            </a:extLst>
          </p:cNvPr>
          <p:cNvSpPr txBox="1">
            <a:spLocks/>
          </p:cNvSpPr>
          <p:nvPr/>
        </p:nvSpPr>
        <p:spPr>
          <a:xfrm>
            <a:off x="6096000" y="2528886"/>
            <a:ext cx="5580061" cy="102484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Tx/>
              <a:buNone/>
              <a:tabLst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6000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64000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01688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tabLst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 err="1"/>
              <a:t>Mixing</a:t>
            </a:r>
            <a:r>
              <a:rPr lang="nl-BE" dirty="0"/>
              <a:t> </a:t>
            </a:r>
            <a:r>
              <a:rPr lang="nl-BE" dirty="0" err="1"/>
              <a:t>capabilities</a:t>
            </a:r>
            <a:endParaRPr lang="nl-BE" dirty="0"/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AC488BAA-EBEA-48C9-8D4C-F73FF6BDC3AF}"/>
              </a:ext>
            </a:extLst>
          </p:cNvPr>
          <p:cNvSpPr txBox="1">
            <a:spLocks/>
          </p:cNvSpPr>
          <p:nvPr/>
        </p:nvSpPr>
        <p:spPr>
          <a:xfrm>
            <a:off x="515939" y="3429000"/>
            <a:ext cx="5580061" cy="102484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Tx/>
              <a:buNone/>
              <a:tabLst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6000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64000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01688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tabLst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Stereo output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A681426B-97FF-4A2B-B539-DC97382CCE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543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68"/>
    </mc:Choice>
    <mc:Fallback>
      <p:transition spd="slow" advTm="21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59CD5E7-B17E-4DA7-B5A7-2476CCF3F7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case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882266F7-4251-4193-9696-F18C33A6C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9" y="2528887"/>
            <a:ext cx="5580061" cy="1024843"/>
          </a:xfrm>
        </p:spPr>
        <p:txBody>
          <a:bodyPr/>
          <a:lstStyle/>
          <a:p>
            <a:pPr algn="ctr"/>
            <a:r>
              <a:rPr lang="nl-BE" dirty="0"/>
              <a:t>Displays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component</a:t>
            </a:r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7342D98B-B8E6-41E2-8210-6755DE3310F3}"/>
              </a:ext>
            </a:extLst>
          </p:cNvPr>
          <p:cNvSpPr txBox="1">
            <a:spLocks/>
          </p:cNvSpPr>
          <p:nvPr/>
        </p:nvSpPr>
        <p:spPr>
          <a:xfrm>
            <a:off x="6096000" y="2528887"/>
            <a:ext cx="5580061" cy="102484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Tx/>
              <a:buNone/>
              <a:tabLst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6000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64000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01688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tabLst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Fits over laptop</a:t>
            </a:r>
          </a:p>
        </p:txBody>
      </p:sp>
      <p:sp>
        <p:nvSpPr>
          <p:cNvPr id="6" name="Ondertitel 1">
            <a:extLst>
              <a:ext uri="{FF2B5EF4-FFF2-40B4-BE49-F238E27FC236}">
                <a16:creationId xmlns:a16="http://schemas.microsoft.com/office/drawing/2014/main" id="{23A24201-DE13-4933-9A2C-C1A711AA64C0}"/>
              </a:ext>
            </a:extLst>
          </p:cNvPr>
          <p:cNvSpPr txBox="1">
            <a:spLocks/>
          </p:cNvSpPr>
          <p:nvPr/>
        </p:nvSpPr>
        <p:spPr>
          <a:xfrm>
            <a:off x="3305969" y="3789361"/>
            <a:ext cx="5580061" cy="102484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Tx/>
              <a:buNone/>
              <a:tabLst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6000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64000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01688" indent="-254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tabLst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 err="1"/>
              <a:t>Compartment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store </a:t>
            </a:r>
            <a:r>
              <a:rPr lang="nl-BE" dirty="0" err="1"/>
              <a:t>some</a:t>
            </a:r>
            <a:r>
              <a:rPr lang="nl-BE" dirty="0"/>
              <a:t> </a:t>
            </a:r>
            <a:r>
              <a:rPr lang="nl-BE" dirty="0" err="1"/>
              <a:t>accesoires</a:t>
            </a:r>
            <a:endParaRPr lang="nl-BE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43BB3A8-4F49-4250-A496-262C99E15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586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707"/>
    </mc:Choice>
    <mc:Fallback>
      <p:transition spd="slow" advTm="36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B7C5F9-17CE-9C4C-8818-3B816F60D9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How does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</a:t>
            </a:r>
            <a:r>
              <a:rPr lang="nl-BE" dirty="0"/>
              <a:t>?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DCD29676-FB6C-41B6-AFCA-23FA8BBFA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5968" y="2916578"/>
            <a:ext cx="5580061" cy="1024843"/>
          </a:xfrm>
        </p:spPr>
        <p:txBody>
          <a:bodyPr/>
          <a:lstStyle/>
          <a:p>
            <a:pPr algn="ctr"/>
            <a:r>
              <a:rPr lang="en-GB" dirty="0"/>
              <a:t>Operational</a:t>
            </a:r>
            <a:r>
              <a:rPr lang="nl-BE" dirty="0"/>
              <a:t> amplifier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5D1F8AE-CB19-44FE-842A-F1899AA31A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1" name="Ondertitel 1">
            <a:extLst>
              <a:ext uri="{FF2B5EF4-FFF2-40B4-BE49-F238E27FC236}">
                <a16:creationId xmlns:a16="http://schemas.microsoft.com/office/drawing/2014/main" id="{6C0B32B0-90BD-4A97-A127-4301BABEF8B4}"/>
              </a:ext>
            </a:extLst>
          </p:cNvPr>
          <p:cNvSpPr txBox="1">
            <a:spLocks/>
          </p:cNvSpPr>
          <p:nvPr/>
        </p:nvSpPr>
        <p:spPr>
          <a:xfrm>
            <a:off x="3305968" y="3941421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OPA AIDR</a:t>
            </a:r>
          </a:p>
        </p:txBody>
      </p:sp>
    </p:spTree>
    <p:extLst>
      <p:ext uri="{BB962C8B-B14F-4D97-AF65-F5344CB8AC3E}">
        <p14:creationId xmlns:p14="http://schemas.microsoft.com/office/powerpoint/2010/main" val="2625802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13"/>
    </mc:Choice>
    <mc:Fallback>
      <p:transition spd="slow" advTm="218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B7C5F9-17CE-9C4C-8818-3B816F60D9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Operational</a:t>
            </a:r>
            <a:r>
              <a:rPr lang="nl-BE" dirty="0"/>
              <a:t> amplifier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DCD29676-FB6C-41B6-AFCA-23FA8BBFA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2404157"/>
            <a:ext cx="5580061" cy="1024843"/>
          </a:xfrm>
        </p:spPr>
        <p:txBody>
          <a:bodyPr/>
          <a:lstStyle/>
          <a:p>
            <a:pPr algn="ctr"/>
            <a:r>
              <a:rPr lang="nl-BE" dirty="0"/>
              <a:t>Filters</a:t>
            </a:r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08265630-3F6A-4FC9-A151-4F18F6EF4F00}"/>
              </a:ext>
            </a:extLst>
          </p:cNvPr>
          <p:cNvSpPr txBox="1">
            <a:spLocks/>
          </p:cNvSpPr>
          <p:nvPr/>
        </p:nvSpPr>
        <p:spPr>
          <a:xfrm>
            <a:off x="6096001" y="2404157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3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channel</a:t>
            </a:r>
            <a:endParaRPr lang="nl-BE" dirty="0"/>
          </a:p>
        </p:txBody>
      </p:sp>
      <p:sp>
        <p:nvSpPr>
          <p:cNvPr id="6" name="Ondertitel 1">
            <a:extLst>
              <a:ext uri="{FF2B5EF4-FFF2-40B4-BE49-F238E27FC236}">
                <a16:creationId xmlns:a16="http://schemas.microsoft.com/office/drawing/2014/main" id="{7993E5B3-E140-4C8A-B7E6-1ABA4CC70C7C}"/>
              </a:ext>
            </a:extLst>
          </p:cNvPr>
          <p:cNvSpPr txBox="1">
            <a:spLocks/>
          </p:cNvSpPr>
          <p:nvPr/>
        </p:nvSpPr>
        <p:spPr>
          <a:xfrm>
            <a:off x="3305970" y="3516224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/>
              <a:t>High</a:t>
            </a:r>
          </a:p>
          <a:p>
            <a:pPr algn="ctr"/>
            <a:r>
              <a:rPr lang="nl-BE" dirty="0"/>
              <a:t>Medium</a:t>
            </a:r>
          </a:p>
          <a:p>
            <a:pPr algn="ctr"/>
            <a:r>
              <a:rPr lang="nl-BE" dirty="0"/>
              <a:t>Low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C16190A-0AAF-4E4C-AE37-5EE8534831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668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27"/>
    </mc:Choice>
    <mc:Fallback>
      <p:transition spd="slow" advTm="20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A0CDE0-30B6-4C20-894B-0E26D0E61D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Operational</a:t>
            </a:r>
            <a:r>
              <a:rPr lang="nl-BE" dirty="0"/>
              <a:t> amplifier</a:t>
            </a:r>
            <a:endParaRPr lang="en-GB" dirty="0"/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6F1C2D0F-1216-4323-BC60-FB37B4D42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7" y="2404157"/>
            <a:ext cx="5580061" cy="1024843"/>
          </a:xfrm>
        </p:spPr>
        <p:txBody>
          <a:bodyPr/>
          <a:lstStyle/>
          <a:p>
            <a:pPr algn="ctr"/>
            <a:r>
              <a:rPr lang="nl-BE" dirty="0"/>
              <a:t>Volume control</a:t>
            </a:r>
          </a:p>
        </p:txBody>
      </p:sp>
      <p:sp>
        <p:nvSpPr>
          <p:cNvPr id="5" name="Ondertitel 1">
            <a:extLst>
              <a:ext uri="{FF2B5EF4-FFF2-40B4-BE49-F238E27FC236}">
                <a16:creationId xmlns:a16="http://schemas.microsoft.com/office/drawing/2014/main" id="{9E043527-E17B-4856-BA62-8D3C268C4988}"/>
              </a:ext>
            </a:extLst>
          </p:cNvPr>
          <p:cNvSpPr txBox="1">
            <a:spLocks/>
          </p:cNvSpPr>
          <p:nvPr/>
        </p:nvSpPr>
        <p:spPr>
          <a:xfrm>
            <a:off x="6096001" y="2404156"/>
            <a:ext cx="5580061" cy="10248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l-BE" dirty="0" err="1"/>
              <a:t>Summation</a:t>
            </a:r>
            <a:r>
              <a:rPr lang="nl-BE" dirty="0"/>
              <a:t> amplifier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78F264D-28C7-4EA6-9424-1A86B576D8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363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13"/>
    </mc:Choice>
    <mc:Fallback>
      <p:transition spd="slow" advTm="19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4D53BF-26BE-480B-85EC-B87D9993EB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Operational amplifier</a:t>
            </a:r>
          </a:p>
        </p:txBody>
      </p:sp>
      <p:sp>
        <p:nvSpPr>
          <p:cNvPr id="4" name="Ondertitel 1">
            <a:extLst>
              <a:ext uri="{FF2B5EF4-FFF2-40B4-BE49-F238E27FC236}">
                <a16:creationId xmlns:a16="http://schemas.microsoft.com/office/drawing/2014/main" id="{C1225B32-9ACE-477B-BB1B-F41263303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5968" y="2404157"/>
            <a:ext cx="5580061" cy="1024843"/>
          </a:xfrm>
        </p:spPr>
        <p:txBody>
          <a:bodyPr/>
          <a:lstStyle/>
          <a:p>
            <a:pPr algn="ctr"/>
            <a:r>
              <a:rPr lang="nl-BE" dirty="0"/>
              <a:t>Stereo control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66BA80B-8FB6-4F14-9FF0-A76FF37D21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92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14"/>
    </mc:Choice>
    <mc:Fallback>
      <p:transition spd="slow" advTm="9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2879</TotalTime>
  <Words>306</Words>
  <Application>Microsoft Office PowerPoint</Application>
  <PresentationFormat>Breedbeeld</PresentationFormat>
  <Paragraphs>162</Paragraphs>
  <Slides>18</Slides>
  <Notes>0</Notes>
  <HiddenSlides>0</HiddenSlides>
  <MMClips>18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Courier New</vt:lpstr>
      <vt:lpstr>Verdana</vt:lpstr>
      <vt:lpstr>Wingdings</vt:lpstr>
      <vt:lpstr>Kantoorthema</vt:lpstr>
      <vt:lpstr>Equalizer project</vt:lpstr>
      <vt:lpstr>Contents</vt:lpstr>
      <vt:lpstr>The PCB and how it works </vt:lpstr>
      <vt:lpstr>What is it?</vt:lpstr>
      <vt:lpstr>The case</vt:lpstr>
      <vt:lpstr>How does it work?</vt:lpstr>
      <vt:lpstr>Operational amplifier</vt:lpstr>
      <vt:lpstr>Operational amplifier</vt:lpstr>
      <vt:lpstr>Operational amplifier</vt:lpstr>
      <vt:lpstr>Why an equalizer?</vt:lpstr>
      <vt:lpstr>Encountered problems</vt:lpstr>
      <vt:lpstr>Encountered problems</vt:lpstr>
      <vt:lpstr>Encountered problems</vt:lpstr>
      <vt:lpstr>Encountered problems</vt:lpstr>
      <vt:lpstr>Encountered problems</vt:lpstr>
      <vt:lpstr>Price of the product</vt:lpstr>
      <vt:lpstr>BOM (Bill Of Materials)</vt:lpstr>
      <vt:lpstr>Questions</vt:lpstr>
    </vt:vector>
  </TitlesOfParts>
  <Company>XIOS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PXL meets &lt;name&gt;</dc:title>
  <dc:creator>Nick Daenen</dc:creator>
  <cp:lastModifiedBy>Bram Willems</cp:lastModifiedBy>
  <cp:revision>333</cp:revision>
  <dcterms:created xsi:type="dcterms:W3CDTF">2017-10-12T15:08:04Z</dcterms:created>
  <dcterms:modified xsi:type="dcterms:W3CDTF">2020-05-15T18:13:44Z</dcterms:modified>
</cp:coreProperties>
</file>

<file path=docProps/thumbnail.jpeg>
</file>